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81" r:id="rId6"/>
    <p:sldId id="294" r:id="rId7"/>
    <p:sldId id="283" r:id="rId8"/>
    <p:sldId id="284" r:id="rId9"/>
    <p:sldId id="285" r:id="rId10"/>
    <p:sldId id="286" r:id="rId11"/>
    <p:sldId id="287" r:id="rId12"/>
    <p:sldId id="290" r:id="rId13"/>
    <p:sldId id="291" r:id="rId14"/>
    <p:sldId id="292" r:id="rId15"/>
    <p:sldId id="282" r:id="rId16"/>
    <p:sldId id="293" r:id="rId17"/>
    <p:sldId id="261"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28" autoAdjust="0"/>
  </p:normalViewPr>
  <p:slideViewPr>
    <p:cSldViewPr>
      <p:cViewPr varScale="1">
        <p:scale>
          <a:sx n="70" d="100"/>
          <a:sy n="70" d="100"/>
        </p:scale>
        <p:origin x="122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547AA-16A8-4419-80FA-B607E6B76FED}" type="datetimeFigureOut">
              <a:rPr lang="en-US" smtClean="0"/>
              <a:t>3/5/2025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21E03-83DD-4EDE-A7E9-5301722F1073}" type="slidenum">
              <a:rPr lang="en-US" smtClean="0"/>
              <a:t>‹#›</a:t>
            </a:fld>
            <a:endParaRPr lang="en-US"/>
          </a:p>
        </p:txBody>
      </p:sp>
    </p:spTree>
    <p:extLst>
      <p:ext uri="{BB962C8B-B14F-4D97-AF65-F5344CB8AC3E}">
        <p14:creationId xmlns:p14="http://schemas.microsoft.com/office/powerpoint/2010/main" val="348526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charset="0"/>
                <a:cs typeface="Arial" charset="0"/>
              </a:defRPr>
            </a:lvl1pPr>
            <a:lvl2pPr marL="742950" indent="-285750" defTabSz="927100" eaLnBrk="0" hangingPunct="0">
              <a:spcBef>
                <a:spcPct val="30000"/>
              </a:spcBef>
              <a:defRPr sz="1200">
                <a:solidFill>
                  <a:schemeClr val="tx1"/>
                </a:solidFill>
                <a:latin typeface="Arial" charset="0"/>
                <a:cs typeface="Arial" charset="0"/>
              </a:defRPr>
            </a:lvl2pPr>
            <a:lvl3pPr marL="1143000" indent="-228600" defTabSz="927100" eaLnBrk="0" hangingPunct="0">
              <a:spcBef>
                <a:spcPct val="30000"/>
              </a:spcBef>
              <a:defRPr sz="1200">
                <a:solidFill>
                  <a:schemeClr val="tx1"/>
                </a:solidFill>
                <a:latin typeface="Arial" charset="0"/>
                <a:cs typeface="Arial" charset="0"/>
              </a:defRPr>
            </a:lvl3pPr>
            <a:lvl4pPr marL="1600200" indent="-228600" defTabSz="927100" eaLnBrk="0" hangingPunct="0">
              <a:spcBef>
                <a:spcPct val="30000"/>
              </a:spcBef>
              <a:defRPr sz="1200">
                <a:solidFill>
                  <a:schemeClr val="tx1"/>
                </a:solidFill>
                <a:latin typeface="Arial" charset="0"/>
                <a:cs typeface="Arial" charset="0"/>
              </a:defRPr>
            </a:lvl4pPr>
            <a:lvl5pPr marL="2057400" indent="-228600" defTabSz="927100" eaLnBrk="0" hangingPunct="0">
              <a:spcBef>
                <a:spcPct val="30000"/>
              </a:spcBef>
              <a:defRPr sz="1200">
                <a:solidFill>
                  <a:schemeClr val="tx1"/>
                </a:solidFill>
                <a:latin typeface="Arial" charset="0"/>
                <a:cs typeface="Arial" charset="0"/>
              </a:defRPr>
            </a:lvl5pPr>
            <a:lvl6pPr marL="2514600" indent="-228600" defTabSz="927100" eaLnBrk="0" fontAlgn="base" hangingPunct="0">
              <a:spcBef>
                <a:spcPct val="30000"/>
              </a:spcBef>
              <a:spcAft>
                <a:spcPct val="0"/>
              </a:spcAft>
              <a:defRPr sz="1200">
                <a:solidFill>
                  <a:schemeClr val="tx1"/>
                </a:solidFill>
                <a:latin typeface="Arial" charset="0"/>
                <a:cs typeface="Arial" charset="0"/>
              </a:defRPr>
            </a:lvl6pPr>
            <a:lvl7pPr marL="2971800" indent="-228600" defTabSz="927100" eaLnBrk="0" fontAlgn="base" hangingPunct="0">
              <a:spcBef>
                <a:spcPct val="30000"/>
              </a:spcBef>
              <a:spcAft>
                <a:spcPct val="0"/>
              </a:spcAft>
              <a:defRPr sz="1200">
                <a:solidFill>
                  <a:schemeClr val="tx1"/>
                </a:solidFill>
                <a:latin typeface="Arial" charset="0"/>
                <a:cs typeface="Arial" charset="0"/>
              </a:defRPr>
            </a:lvl7pPr>
            <a:lvl8pPr marL="3429000" indent="-228600" defTabSz="927100" eaLnBrk="0" fontAlgn="base" hangingPunct="0">
              <a:spcBef>
                <a:spcPct val="30000"/>
              </a:spcBef>
              <a:spcAft>
                <a:spcPct val="0"/>
              </a:spcAft>
              <a:defRPr sz="1200">
                <a:solidFill>
                  <a:schemeClr val="tx1"/>
                </a:solidFill>
                <a:latin typeface="Arial" charset="0"/>
                <a:cs typeface="Arial" charset="0"/>
              </a:defRPr>
            </a:lvl8pPr>
            <a:lvl9pPr marL="3886200" indent="-228600" defTabSz="9271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07D40B3-1140-4EEC-9B73-790F71D0E14C}" type="slidenum">
              <a:rPr lang="en-US" altLang="en-US" smtClean="0">
                <a:solidFill>
                  <a:srgbClr val="000000"/>
                </a:solidFill>
                <a:latin typeface="Times New Roman" pitchFamily="18" charset="0"/>
              </a:rPr>
              <a:pPr eaLnBrk="1" hangingPunct="1">
                <a:spcBef>
                  <a:spcPct val="0"/>
                </a:spcBef>
              </a:pPr>
              <a:t>13</a:t>
            </a:fld>
            <a:endParaRPr lang="en-US" altLang="en-US">
              <a:solidFill>
                <a:srgbClr val="000000"/>
              </a:solidFill>
              <a:latin typeface="Times New Roman" pitchFamily="18" charset="0"/>
            </a:endParaRPr>
          </a:p>
        </p:txBody>
      </p:sp>
      <p:sp>
        <p:nvSpPr>
          <p:cNvPr id="2355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7" rIns="93152" bIns="46577"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EE27DE8C-6820-4635-91DD-08988C9A7403}" type="slidenum">
              <a:rPr lang="en-US" altLang="en-US">
                <a:solidFill>
                  <a:srgbClr val="000000"/>
                </a:solidFill>
              </a:rPr>
              <a:pPr algn="r" eaLnBrk="1" hangingPunct="1">
                <a:spcBef>
                  <a:spcPct val="0"/>
                </a:spcBef>
              </a:pPr>
              <a:t>13</a:t>
            </a:fld>
            <a:endParaRPr lang="en-US" altLang="en-US">
              <a:solidFill>
                <a:srgbClr val="000000"/>
              </a:solidFill>
            </a:endParaRP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44946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T:\Aaron\HFC\PPT\HFC_PPT_Options-Cover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b="1">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1653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22026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388542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268840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257780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179021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153793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121221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240496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330459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354235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T:\Aaron\HFC\PPT\HFC_PPT_Options-Insid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986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2A71-2587-4E37-BA55-E133D347752B}" type="datetimeFigureOut">
              <a:rPr lang="en-US" smtClean="0"/>
              <a:t>3/5/2025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0190C-F8EC-49D0-A134-F3679200DAF2}" type="slidenum">
              <a:rPr lang="en-US" smtClean="0"/>
              <a:t>‹#›</a:t>
            </a:fld>
            <a:endParaRPr lang="en-US" dirty="0"/>
          </a:p>
        </p:txBody>
      </p:sp>
    </p:spTree>
    <p:extLst>
      <p:ext uri="{BB962C8B-B14F-4D97-AF65-F5344CB8AC3E}">
        <p14:creationId xmlns:p14="http://schemas.microsoft.com/office/powerpoint/2010/main" val="2110189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nnect.werally.com/partner-login" TargetMode="External"/><Relationship Id="rId2" Type="http://schemas.openxmlformats.org/officeDocument/2006/relationships/hyperlink" Target="mailto:customerservice@uhcsr.com"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student@haylor.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hcsr.com/vide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yaccount.uhcsr.com/" TargetMode="External"/><Relationship Id="rId2" Type="http://schemas.openxmlformats.org/officeDocument/2006/relationships/hyperlink" Target="mailto:notifications@uhcsr.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458200" cy="2362200"/>
          </a:xfrm>
        </p:spPr>
        <p:txBody>
          <a:bodyPr>
            <a:normAutofit/>
          </a:bodyPr>
          <a:lstStyle/>
          <a:p>
            <a:r>
              <a:rPr lang="en-US" dirty="0">
                <a:solidFill>
                  <a:schemeClr val="tx1">
                    <a:lumMod val="50000"/>
                    <a:lumOff val="50000"/>
                  </a:schemeClr>
                </a:solidFill>
              </a:rPr>
              <a:t>Student Health Insurance </a:t>
            </a:r>
            <a:br>
              <a:rPr lang="en-US" dirty="0">
                <a:solidFill>
                  <a:schemeClr val="tx1">
                    <a:lumMod val="50000"/>
                    <a:lumOff val="50000"/>
                  </a:schemeClr>
                </a:solidFill>
              </a:rPr>
            </a:br>
            <a:r>
              <a:rPr lang="en-US" dirty="0">
                <a:solidFill>
                  <a:schemeClr val="tx1">
                    <a:lumMod val="50000"/>
                    <a:lumOff val="50000"/>
                  </a:schemeClr>
                </a:solidFill>
              </a:rPr>
              <a:t>Program</a:t>
            </a:r>
          </a:p>
        </p:txBody>
      </p:sp>
      <p:pic>
        <p:nvPicPr>
          <p:cNvPr id="1026" name="Picture 2" descr="\\hfcnts1\ntmain\Users\rsimo\My Documents\Clients\SUNY International\SUNY_Logo_278and4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200400"/>
            <a:ext cx="3071736" cy="151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20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33" y="457200"/>
            <a:ext cx="8229600" cy="1143000"/>
          </a:xfrm>
        </p:spPr>
        <p:txBody>
          <a:bodyPr>
            <a:noAutofit/>
          </a:bodyPr>
          <a:lstStyle/>
          <a:p>
            <a:r>
              <a:rPr lang="en-US" sz="3600" dirty="0">
                <a:solidFill>
                  <a:schemeClr val="tx1">
                    <a:lumMod val="50000"/>
                    <a:lumOff val="50000"/>
                  </a:schemeClr>
                </a:solidFill>
              </a:rPr>
              <a:t>You Can Access Your Account from Your Computer, iPad or </a:t>
            </a:r>
            <a:r>
              <a:rPr lang="en-US" sz="3600" dirty="0" err="1">
                <a:solidFill>
                  <a:schemeClr val="tx1">
                    <a:lumMod val="50000"/>
                    <a:lumOff val="50000"/>
                  </a:schemeClr>
                </a:solidFill>
              </a:rPr>
              <a:t>SmartPhone</a:t>
            </a:r>
            <a:r>
              <a:rPr lang="en-US" sz="3600" dirty="0">
                <a:solidFill>
                  <a:schemeClr val="tx1">
                    <a:lumMod val="50000"/>
                    <a:lumOff val="50000"/>
                  </a:schemeClr>
                </a:solidFill>
              </a:rPr>
              <a:t> 24/7</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6" y="2057400"/>
            <a:ext cx="8791575"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3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501"/>
            <a:ext cx="8229600" cy="1143000"/>
          </a:xfrm>
        </p:spPr>
        <p:txBody>
          <a:bodyPr>
            <a:normAutofit fontScale="90000"/>
          </a:bodyPr>
          <a:lstStyle/>
          <a:p>
            <a:r>
              <a:rPr lang="en-US" dirty="0">
                <a:solidFill>
                  <a:schemeClr val="tx1">
                    <a:lumMod val="50000"/>
                    <a:lumOff val="50000"/>
                  </a:schemeClr>
                </a:solidFill>
              </a:rPr>
              <a:t>Here’s What You Can Do In Your </a:t>
            </a:r>
            <a:br>
              <a:rPr lang="en-US" dirty="0">
                <a:solidFill>
                  <a:schemeClr val="tx1">
                    <a:lumMod val="50000"/>
                    <a:lumOff val="50000"/>
                  </a:schemeClr>
                </a:solidFill>
              </a:rPr>
            </a:br>
            <a:r>
              <a:rPr lang="en-US" dirty="0">
                <a:solidFill>
                  <a:schemeClr val="tx1">
                    <a:lumMod val="50000"/>
                    <a:lumOff val="50000"/>
                  </a:schemeClr>
                </a:solidFill>
              </a:rPr>
              <a:t>UHC Account</a:t>
            </a:r>
          </a:p>
        </p:txBody>
      </p:sp>
      <p:pic>
        <p:nvPicPr>
          <p:cNvPr id="3" name="Picture 2"/>
          <p:cNvPicPr>
            <a:picLocks noChangeAspect="1"/>
          </p:cNvPicPr>
          <p:nvPr/>
        </p:nvPicPr>
        <p:blipFill>
          <a:blip r:embed="rId2"/>
          <a:stretch>
            <a:fillRect/>
          </a:stretch>
        </p:blipFill>
        <p:spPr>
          <a:xfrm>
            <a:off x="1137742" y="1320501"/>
            <a:ext cx="6868515" cy="4194865"/>
          </a:xfrm>
          <a:prstGeom prst="rect">
            <a:avLst/>
          </a:prstGeom>
        </p:spPr>
      </p:pic>
    </p:spTree>
    <p:extLst>
      <p:ext uri="{BB962C8B-B14F-4D97-AF65-F5344CB8AC3E}">
        <p14:creationId xmlns:p14="http://schemas.microsoft.com/office/powerpoint/2010/main" val="231210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
            <a:ext cx="8686800" cy="914400"/>
          </a:xfrm>
        </p:spPr>
        <p:txBody>
          <a:bodyPr>
            <a:normAutofit fontScale="90000"/>
          </a:bodyPr>
          <a:lstStyle/>
          <a:p>
            <a:pPr marL="0" indent="0"/>
            <a:r>
              <a:rPr lang="en-US" dirty="0">
                <a:solidFill>
                  <a:schemeClr val="bg1">
                    <a:lumMod val="50000"/>
                  </a:schemeClr>
                </a:solidFill>
              </a:rPr>
              <a:t>Telehealth Services- Mental &amp; Physical </a:t>
            </a:r>
          </a:p>
        </p:txBody>
      </p:sp>
      <p:sp>
        <p:nvSpPr>
          <p:cNvPr id="3" name="Content Placeholder 2"/>
          <p:cNvSpPr>
            <a:spLocks noGrp="1"/>
          </p:cNvSpPr>
          <p:nvPr>
            <p:ph idx="1"/>
          </p:nvPr>
        </p:nvSpPr>
        <p:spPr>
          <a:xfrm>
            <a:off x="457200" y="1097279"/>
            <a:ext cx="8229600" cy="5684521"/>
          </a:xfrm>
        </p:spPr>
        <p:txBody>
          <a:bodyPr numCol="1">
            <a:normAutofit/>
          </a:bodyPr>
          <a:lstStyle/>
          <a:p>
            <a:pPr marL="0" indent="0">
              <a:buNone/>
            </a:pPr>
            <a:r>
              <a:rPr lang="en-US" sz="1800" b="1" dirty="0"/>
              <a:t>Process: </a:t>
            </a:r>
            <a:r>
              <a:rPr lang="en-US" sz="1800" dirty="0"/>
              <a:t>member visits the </a:t>
            </a:r>
            <a:r>
              <a:rPr lang="en-US" sz="1800" b="1" i="1" dirty="0" err="1"/>
              <a:t>HealthiestYou</a:t>
            </a:r>
            <a:r>
              <a:rPr lang="en-US" sz="1800" dirty="0"/>
              <a:t> app and completes a questionnaire. Member provides their UHCSR insurance information from UHCSR ID card, emergency contacts and their goals for the service. The questionnaire will also ask for counselor preferences (gender, specialty, etc.) to ensure member is matched with a practitioner that can help meet their goals</a:t>
            </a:r>
          </a:p>
          <a:p>
            <a:pPr marL="0" indent="0">
              <a:buNone/>
            </a:pPr>
            <a:endParaRPr lang="en-US" sz="1200" dirty="0"/>
          </a:p>
          <a:p>
            <a:pPr marL="0" indent="0">
              <a:buNone/>
            </a:pPr>
            <a:r>
              <a:rPr lang="en-US" sz="1800" dirty="0"/>
              <a:t>Within 24 hours after completing the questionnaire, the member will be contacted by a counselor to schedule an appointment and decide on a communication method that best suits their needs</a:t>
            </a:r>
          </a:p>
          <a:p>
            <a:pPr marL="0" indent="0">
              <a:buNone/>
            </a:pPr>
            <a:endParaRPr lang="en-US" sz="12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solidFill>
                  <a:srgbClr val="898989"/>
                </a:solidFill>
              </a:rPr>
              <a:t>			</a:t>
            </a:r>
            <a:endParaRPr lang="en-US" sz="2000" dirty="0">
              <a:solidFill>
                <a:srgbClr val="898989"/>
              </a:solidFill>
            </a:endParaRPr>
          </a:p>
        </p:txBody>
      </p:sp>
      <p:sp>
        <p:nvSpPr>
          <p:cNvPr id="13" name="Slide Number Placeholder 12"/>
          <p:cNvSpPr>
            <a:spLocks noGrp="1"/>
          </p:cNvSpPr>
          <p:nvPr>
            <p:ph type="sldNum" sz="quarter" idx="12"/>
          </p:nvPr>
        </p:nvSpPr>
        <p:spPr>
          <a:xfrm>
            <a:off x="6553200" y="6416675"/>
            <a:ext cx="2133600" cy="365125"/>
          </a:xfrm>
        </p:spPr>
        <p:txBody>
          <a:bodyPr/>
          <a:lstStyle/>
          <a:p>
            <a:r>
              <a:rPr lang="en-US" dirty="0"/>
              <a:t>Slide </a:t>
            </a:r>
            <a:fld id="{3770190C-F8EC-49D0-A134-F3679200DAF2}" type="slidenum">
              <a:rPr lang="en-US" smtClean="0"/>
              <a:t>12</a:t>
            </a:fld>
            <a:r>
              <a:rPr lang="en-US" dirty="0"/>
              <a:t> of 39</a:t>
            </a:r>
          </a:p>
        </p:txBody>
      </p:sp>
      <p:pic>
        <p:nvPicPr>
          <p:cNvPr id="8" name="Picture 7"/>
          <p:cNvPicPr>
            <a:picLocks noChangeAspect="1"/>
          </p:cNvPicPr>
          <p:nvPr/>
        </p:nvPicPr>
        <p:blipFill>
          <a:blip r:embed="rId2"/>
          <a:stretch>
            <a:fillRect/>
          </a:stretch>
        </p:blipFill>
        <p:spPr>
          <a:xfrm>
            <a:off x="2743200" y="3429000"/>
            <a:ext cx="2976637" cy="3261359"/>
          </a:xfrm>
          <a:prstGeom prst="rect">
            <a:avLst/>
          </a:prstGeom>
        </p:spPr>
      </p:pic>
    </p:spTree>
    <p:extLst>
      <p:ext uri="{BB962C8B-B14F-4D97-AF65-F5344CB8AC3E}">
        <p14:creationId xmlns:p14="http://schemas.microsoft.com/office/powerpoint/2010/main" val="174167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926691" y="304800"/>
            <a:ext cx="8227141" cy="709100"/>
          </a:xfrm>
        </p:spPr>
        <p:txBody>
          <a:bodyPr>
            <a:normAutofit fontScale="90000"/>
          </a:bodyPr>
          <a:lstStyle/>
          <a:p>
            <a:pPr eaLnBrk="1" hangingPunct="1">
              <a:defRPr/>
            </a:pPr>
            <a:r>
              <a:rPr lang="en-US" altLang="en-US" sz="3200" kern="1200" dirty="0">
                <a:solidFill>
                  <a:schemeClr val="tx1">
                    <a:lumMod val="50000"/>
                    <a:lumOff val="50000"/>
                  </a:schemeClr>
                </a:solidFill>
                <a:cs typeface="Tahoma" pitchFamily="34" charset="0"/>
              </a:rPr>
              <a:t>Landing Page </a:t>
            </a:r>
            <a:br>
              <a:rPr lang="en-US" altLang="en-US" sz="3200" dirty="0">
                <a:solidFill>
                  <a:schemeClr val="tx1">
                    <a:lumMod val="50000"/>
                    <a:lumOff val="50000"/>
                  </a:schemeClr>
                </a:solidFill>
                <a:cs typeface="Tahoma" pitchFamily="34" charset="0"/>
              </a:rPr>
            </a:br>
            <a:r>
              <a:rPr lang="en-US" altLang="en-US" sz="3200" kern="1200" dirty="0">
                <a:solidFill>
                  <a:schemeClr val="tx1">
                    <a:lumMod val="50000"/>
                    <a:lumOff val="50000"/>
                  </a:schemeClr>
                </a:solidFill>
                <a:cs typeface="Tahoma" pitchFamily="34" charset="0"/>
              </a:rPr>
              <a:t>For Physical &amp; Mental TeleDoc Services </a:t>
            </a:r>
          </a:p>
        </p:txBody>
      </p:sp>
      <p:sp>
        <p:nvSpPr>
          <p:cNvPr id="12293" name="AutoShape 2" descr="https://mail.google.com/mail/u/0/?ui=2&amp;ik=d74933a6df&amp;view=att&amp;th=13ed68ab877fb952&amp;attid=0.1.1&amp;disp=emb&amp;zw&amp;atsh=1"/>
          <p:cNvSpPr>
            <a:spLocks noChangeAspect="1" noChangeArrowheads="1"/>
          </p:cNvSpPr>
          <p:nvPr/>
        </p:nvSpPr>
        <p:spPr bwMode="auto">
          <a:xfrm>
            <a:off x="155575" y="-2925763"/>
            <a:ext cx="4067175"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sz="2000" b="1">
                <a:solidFill>
                  <a:srgbClr val="C90044"/>
                </a:solidFill>
                <a:latin typeface="Arial" charset="0"/>
                <a:ea typeface="ＭＳ Ｐゴシック" pitchFamily="34" charset="-128"/>
              </a:defRPr>
            </a:lvl1pPr>
            <a:lvl2pPr marL="742950" indent="-285750" eaLnBrk="0" hangingPunct="0">
              <a:spcBef>
                <a:spcPct val="50000"/>
              </a:spcBef>
              <a:buChar char="•"/>
              <a:defRPr sz="1400">
                <a:solidFill>
                  <a:schemeClr val="tx1"/>
                </a:solidFill>
                <a:latin typeface="Arial" charset="0"/>
                <a:ea typeface="ＭＳ Ｐゴシック" pitchFamily="34" charset="-128"/>
              </a:defRPr>
            </a:lvl2pPr>
            <a:lvl3pPr marL="1143000" indent="-228600" eaLnBrk="0" hangingPunct="0">
              <a:spcBef>
                <a:spcPct val="50000"/>
              </a:spcBef>
              <a:buChar char="•"/>
              <a:defRPr sz="1200">
                <a:solidFill>
                  <a:schemeClr val="tx1"/>
                </a:solidFill>
                <a:latin typeface="Arial" charset="0"/>
                <a:ea typeface="ＭＳ Ｐゴシック" pitchFamily="34" charset="-128"/>
              </a:defRPr>
            </a:lvl3pPr>
            <a:lvl4pPr marL="1600200" indent="-228600" eaLnBrk="0" hangingPunct="0">
              <a:spcBef>
                <a:spcPct val="50000"/>
              </a:spcBef>
              <a:buChar char="•"/>
              <a:defRPr sz="1000">
                <a:solidFill>
                  <a:schemeClr val="bg2"/>
                </a:solidFill>
                <a:latin typeface="Arial" charset="0"/>
                <a:ea typeface="ＭＳ Ｐゴシック" pitchFamily="34" charset="-128"/>
              </a:defRPr>
            </a:lvl4pPr>
            <a:lvl5pPr marL="2057400" indent="-228600" eaLnBrk="0" hangingPunct="0">
              <a:spcBef>
                <a:spcPct val="50000"/>
              </a:spcBef>
              <a:buChar char="•"/>
              <a:defRPr sz="900">
                <a:solidFill>
                  <a:schemeClr val="bg2"/>
                </a:solidFill>
                <a:latin typeface="Arial" charset="0"/>
                <a:ea typeface="ＭＳ Ｐゴシック" pitchFamily="34" charset="-128"/>
              </a:defRPr>
            </a:lvl5pPr>
            <a:lvl6pPr marL="25146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6pPr>
            <a:lvl7pPr marL="29718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7pPr>
            <a:lvl8pPr marL="34290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8pPr>
            <a:lvl9pPr marL="38862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9pPr>
          </a:lstStyle>
          <a:p>
            <a:pPr eaLnBrk="1" hangingPunct="1">
              <a:spcBef>
                <a:spcPct val="0"/>
              </a:spcBef>
              <a:buFontTx/>
              <a:buNone/>
            </a:pPr>
            <a:endParaRPr lang="en-US" altLang="en-US" sz="1400">
              <a:solidFill>
                <a:schemeClr val="tx1"/>
              </a:solidFill>
            </a:endParaRPr>
          </a:p>
        </p:txBody>
      </p:sp>
      <p:sp>
        <p:nvSpPr>
          <p:cNvPr id="1229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sz="2000" b="1">
                <a:solidFill>
                  <a:srgbClr val="C90044"/>
                </a:solidFill>
                <a:latin typeface="Arial" charset="0"/>
                <a:ea typeface="ＭＳ Ｐゴシック" pitchFamily="34" charset="-128"/>
              </a:defRPr>
            </a:lvl1pPr>
            <a:lvl2pPr marL="742950" indent="-285750" eaLnBrk="0" hangingPunct="0">
              <a:spcBef>
                <a:spcPct val="50000"/>
              </a:spcBef>
              <a:buChar char="•"/>
              <a:defRPr sz="1400">
                <a:solidFill>
                  <a:schemeClr val="tx1"/>
                </a:solidFill>
                <a:latin typeface="Arial" charset="0"/>
                <a:ea typeface="ＭＳ Ｐゴシック" pitchFamily="34" charset="-128"/>
              </a:defRPr>
            </a:lvl2pPr>
            <a:lvl3pPr marL="1143000" indent="-228600" eaLnBrk="0" hangingPunct="0">
              <a:spcBef>
                <a:spcPct val="50000"/>
              </a:spcBef>
              <a:buChar char="•"/>
              <a:defRPr sz="1200">
                <a:solidFill>
                  <a:schemeClr val="tx1"/>
                </a:solidFill>
                <a:latin typeface="Arial" charset="0"/>
                <a:ea typeface="ＭＳ Ｐゴシック" pitchFamily="34" charset="-128"/>
              </a:defRPr>
            </a:lvl3pPr>
            <a:lvl4pPr marL="1600200" indent="-228600" eaLnBrk="0" hangingPunct="0">
              <a:spcBef>
                <a:spcPct val="50000"/>
              </a:spcBef>
              <a:buChar char="•"/>
              <a:defRPr sz="1000">
                <a:solidFill>
                  <a:schemeClr val="bg2"/>
                </a:solidFill>
                <a:latin typeface="Arial" charset="0"/>
                <a:ea typeface="ＭＳ Ｐゴシック" pitchFamily="34" charset="-128"/>
              </a:defRPr>
            </a:lvl4pPr>
            <a:lvl5pPr marL="2057400" indent="-228600" eaLnBrk="0" hangingPunct="0">
              <a:spcBef>
                <a:spcPct val="50000"/>
              </a:spcBef>
              <a:buChar char="•"/>
              <a:defRPr sz="900">
                <a:solidFill>
                  <a:schemeClr val="bg2"/>
                </a:solidFill>
                <a:latin typeface="Arial" charset="0"/>
                <a:ea typeface="ＭＳ Ｐゴシック" pitchFamily="34" charset="-128"/>
              </a:defRPr>
            </a:lvl5pPr>
            <a:lvl6pPr marL="25146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6pPr>
            <a:lvl7pPr marL="29718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7pPr>
            <a:lvl8pPr marL="34290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8pPr>
            <a:lvl9pPr marL="38862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9pPr>
          </a:lstStyle>
          <a:p>
            <a:pPr eaLnBrk="1" hangingPunct="1">
              <a:spcBef>
                <a:spcPct val="0"/>
              </a:spcBef>
              <a:buFontTx/>
              <a:buNone/>
            </a:pPr>
            <a:fld id="{F7C88AF0-CA5E-457C-84DD-060D1691A3B5}" type="slidenum">
              <a:rPr lang="en-US" altLang="en-US" sz="800" b="0" smtClean="0">
                <a:solidFill>
                  <a:schemeClr val="bg2"/>
                </a:solidFill>
              </a:rPr>
              <a:pPr eaLnBrk="1" hangingPunct="1">
                <a:spcBef>
                  <a:spcPct val="0"/>
                </a:spcBef>
                <a:buFontTx/>
                <a:buNone/>
              </a:pPr>
              <a:t>13</a:t>
            </a:fld>
            <a:endParaRPr lang="en-US" altLang="en-US" sz="800" b="0">
              <a:solidFill>
                <a:schemeClr val="bg2"/>
              </a:solidFill>
            </a:endParaRPr>
          </a:p>
        </p:txBody>
      </p:sp>
      <p:pic>
        <p:nvPicPr>
          <p:cNvPr id="3" name="Picture 2"/>
          <p:cNvPicPr>
            <a:picLocks noChangeAspect="1"/>
          </p:cNvPicPr>
          <p:nvPr/>
        </p:nvPicPr>
        <p:blipFill>
          <a:blip r:embed="rId3"/>
          <a:stretch>
            <a:fillRect/>
          </a:stretch>
        </p:blipFill>
        <p:spPr>
          <a:xfrm>
            <a:off x="59032" y="1037634"/>
            <a:ext cx="9094800" cy="4375150"/>
          </a:xfrm>
          <a:prstGeom prst="rect">
            <a:avLst/>
          </a:prstGeom>
        </p:spPr>
      </p:pic>
    </p:spTree>
    <p:extLst>
      <p:ext uri="{BB962C8B-B14F-4D97-AF65-F5344CB8AC3E}">
        <p14:creationId xmlns:p14="http://schemas.microsoft.com/office/powerpoint/2010/main" val="7451102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B9A4660-B017-444F-8B12-F8DB020575B4}" type="slidenum">
              <a:rPr lang="en-US" smtClean="0"/>
              <a:pPr>
                <a:defRPr/>
              </a:pPr>
              <a:t>14</a:t>
            </a:fld>
            <a:endParaRPr lang="en-US"/>
          </a:p>
        </p:txBody>
      </p:sp>
      <p:pic>
        <p:nvPicPr>
          <p:cNvPr id="4" name="Picture 3"/>
          <p:cNvPicPr>
            <a:picLocks noChangeAspect="1"/>
          </p:cNvPicPr>
          <p:nvPr/>
        </p:nvPicPr>
        <p:blipFill>
          <a:blip r:embed="rId2"/>
          <a:stretch>
            <a:fillRect/>
          </a:stretch>
        </p:blipFill>
        <p:spPr>
          <a:xfrm>
            <a:off x="1540239" y="990600"/>
            <a:ext cx="5750545" cy="5365750"/>
          </a:xfrm>
          <a:prstGeom prst="rect">
            <a:avLst/>
          </a:prstGeom>
        </p:spPr>
      </p:pic>
      <p:cxnSp>
        <p:nvCxnSpPr>
          <p:cNvPr id="7" name="Straight Arrow Connector 6"/>
          <p:cNvCxnSpPr/>
          <p:nvPr/>
        </p:nvCxnSpPr>
        <p:spPr>
          <a:xfrm flipH="1">
            <a:off x="5257800" y="3505200"/>
            <a:ext cx="14478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53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lumMod val="50000"/>
                    <a:lumOff val="50000"/>
                  </a:schemeClr>
                </a:solidFill>
              </a:rPr>
              <a:t>What Will My Health Insurance ID Card Look Like?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15" y="1843088"/>
            <a:ext cx="8591550" cy="282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31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1438"/>
          </a:xfrm>
        </p:spPr>
        <p:txBody>
          <a:bodyPr/>
          <a:lstStyle/>
          <a:p>
            <a:r>
              <a:rPr lang="en-US" dirty="0">
                <a:solidFill>
                  <a:schemeClr val="tx1">
                    <a:lumMod val="50000"/>
                    <a:lumOff val="50000"/>
                  </a:schemeClr>
                </a:solidFill>
              </a:rPr>
              <a:t>Summary of Dental Plan Benefits</a:t>
            </a:r>
          </a:p>
        </p:txBody>
      </p:sp>
      <p:sp>
        <p:nvSpPr>
          <p:cNvPr id="4" name="Text Placeholder 6">
            <a:extLst>
              <a:ext uri="{FF2B5EF4-FFF2-40B4-BE49-F238E27FC236}">
                <a16:creationId xmlns:a16="http://schemas.microsoft.com/office/drawing/2014/main" id="{17B90AB3-F1A6-4985-877E-7BF3FB4FDE56}"/>
              </a:ext>
            </a:extLst>
          </p:cNvPr>
          <p:cNvSpPr txBox="1">
            <a:spLocks/>
          </p:cNvSpPr>
          <p:nvPr/>
        </p:nvSpPr>
        <p:spPr>
          <a:xfrm>
            <a:off x="756919" y="1341438"/>
            <a:ext cx="7630161" cy="173727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3200" dirty="0">
                <a:solidFill>
                  <a:schemeClr val="tx1"/>
                </a:solidFill>
                <a:latin typeface="+mj-lt"/>
              </a:rPr>
              <a:t>Dental coverage for all enrolled students and voluntary option to enroll their dependents</a:t>
            </a:r>
          </a:p>
          <a:p>
            <a:pPr marL="285750" indent="-285750" algn="l">
              <a:buFont typeface="Arial" panose="020B0604020202020204" pitchFamily="34" charset="0"/>
              <a:buChar char="•"/>
            </a:pPr>
            <a:r>
              <a:rPr lang="en-US" sz="3200" dirty="0" err="1">
                <a:solidFill>
                  <a:schemeClr val="tx1"/>
                </a:solidFill>
                <a:latin typeface="+mj-lt"/>
              </a:rPr>
              <a:t>Ameritas</a:t>
            </a:r>
            <a:r>
              <a:rPr lang="en-US" sz="3200" dirty="0">
                <a:solidFill>
                  <a:schemeClr val="tx1"/>
                </a:solidFill>
                <a:latin typeface="+mj-lt"/>
              </a:rPr>
              <a:t> Nationwide Network</a:t>
            </a:r>
          </a:p>
          <a:p>
            <a:pPr algn="l"/>
            <a:endParaRPr lang="en-US" dirty="0"/>
          </a:p>
        </p:txBody>
      </p:sp>
      <p:pic>
        <p:nvPicPr>
          <p:cNvPr id="5" name="Picture 4"/>
          <p:cNvPicPr>
            <a:picLocks noChangeAspect="1"/>
          </p:cNvPicPr>
          <p:nvPr/>
        </p:nvPicPr>
        <p:blipFill rotWithShape="1">
          <a:blip r:embed="rId2"/>
          <a:srcRect l="881" b="3479"/>
          <a:stretch/>
        </p:blipFill>
        <p:spPr>
          <a:xfrm>
            <a:off x="285897" y="3094218"/>
            <a:ext cx="8572204" cy="2544582"/>
          </a:xfrm>
          <a:prstGeom prst="rect">
            <a:avLst/>
          </a:prstGeom>
        </p:spPr>
      </p:pic>
    </p:spTree>
    <p:extLst>
      <p:ext uri="{BB962C8B-B14F-4D97-AF65-F5344CB8AC3E}">
        <p14:creationId xmlns:p14="http://schemas.microsoft.com/office/powerpoint/2010/main" val="411014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solidFill>
                  <a:schemeClr val="tx1">
                    <a:lumMod val="50000"/>
                    <a:lumOff val="50000"/>
                  </a:schemeClr>
                </a:solidFill>
              </a:rPr>
              <a:t>Need Support?</a:t>
            </a:r>
          </a:p>
        </p:txBody>
      </p:sp>
      <p:sp>
        <p:nvSpPr>
          <p:cNvPr id="5" name="TextBox 4"/>
          <p:cNvSpPr txBox="1"/>
          <p:nvPr/>
        </p:nvSpPr>
        <p:spPr>
          <a:xfrm>
            <a:off x="2362200" y="1401096"/>
            <a:ext cx="6477000" cy="923330"/>
          </a:xfrm>
          <a:prstGeom prst="rect">
            <a:avLst/>
          </a:prstGeom>
          <a:noFill/>
        </p:spPr>
        <p:txBody>
          <a:bodyPr wrap="square" rtlCol="0">
            <a:spAutoFit/>
          </a:bodyPr>
          <a:lstStyle/>
          <a:p>
            <a:r>
              <a:rPr lang="en-US" b="1" dirty="0"/>
              <a:t>For Health Insurance Plan or Claim Assistance</a:t>
            </a:r>
          </a:p>
          <a:p>
            <a:r>
              <a:rPr lang="en-US" dirty="0">
                <a:solidFill>
                  <a:srgbClr val="000000"/>
                </a:solidFill>
                <a:ea typeface="Times New Roman"/>
                <a:cs typeface="Calibri"/>
              </a:rPr>
              <a:t>888-714-6544 or email </a:t>
            </a:r>
            <a:r>
              <a:rPr lang="en-US" u="sng" dirty="0">
                <a:solidFill>
                  <a:srgbClr val="000000"/>
                </a:solidFill>
                <a:ea typeface="Times New Roman"/>
                <a:cs typeface="Calibri"/>
                <a:hlinkClick r:id="rId2"/>
              </a:rPr>
              <a:t>customerservice@uhcsr.com</a:t>
            </a:r>
            <a:r>
              <a:rPr lang="en-US" dirty="0">
                <a:solidFill>
                  <a:srgbClr val="000000"/>
                </a:solidFill>
                <a:ea typeface="Times New Roman"/>
                <a:cs typeface="Calibri"/>
              </a:rPr>
              <a:t> </a:t>
            </a:r>
            <a:endParaRPr lang="en-US" dirty="0">
              <a:solidFill>
                <a:srgbClr val="000000"/>
              </a:solidFill>
              <a:latin typeface="Akzidenz-Grotesk Std"/>
              <a:ea typeface="Times New Roman"/>
              <a:cs typeface="Akzidenz-Grotesk Std"/>
            </a:endParaRPr>
          </a:p>
          <a:p>
            <a:endParaRPr lang="en-US" b="1" dirty="0"/>
          </a:p>
        </p:txBody>
      </p:sp>
      <p:sp>
        <p:nvSpPr>
          <p:cNvPr id="8" name="TextBox 7"/>
          <p:cNvSpPr txBox="1"/>
          <p:nvPr/>
        </p:nvSpPr>
        <p:spPr>
          <a:xfrm>
            <a:off x="2351440" y="2074074"/>
            <a:ext cx="6487760" cy="646331"/>
          </a:xfrm>
          <a:prstGeom prst="rect">
            <a:avLst/>
          </a:prstGeom>
          <a:noFill/>
        </p:spPr>
        <p:txBody>
          <a:bodyPr wrap="square" rtlCol="0">
            <a:spAutoFit/>
          </a:bodyPr>
          <a:lstStyle/>
          <a:p>
            <a:r>
              <a:rPr lang="en-US" b="1" dirty="0"/>
              <a:t>To Locate a Provider click </a:t>
            </a:r>
            <a:r>
              <a:rPr lang="en-US" dirty="0">
                <a:hlinkClick r:id="rId3"/>
              </a:rPr>
              <a:t>here</a:t>
            </a:r>
            <a:endParaRPr lang="en-US" dirty="0"/>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359" y="3505200"/>
            <a:ext cx="1559116" cy="949603"/>
          </a:xfrm>
          <a:prstGeom prst="rect">
            <a:avLst/>
          </a:prstGeom>
        </p:spPr>
      </p:pic>
      <p:sp>
        <p:nvSpPr>
          <p:cNvPr id="10" name="TextBox 9"/>
          <p:cNvSpPr txBox="1"/>
          <p:nvPr/>
        </p:nvSpPr>
        <p:spPr>
          <a:xfrm>
            <a:off x="2389094" y="3656834"/>
            <a:ext cx="4908171" cy="646331"/>
          </a:xfrm>
          <a:prstGeom prst="rect">
            <a:avLst/>
          </a:prstGeom>
          <a:noFill/>
        </p:spPr>
        <p:txBody>
          <a:bodyPr wrap="square" rtlCol="0">
            <a:spAutoFit/>
          </a:bodyPr>
          <a:lstStyle/>
          <a:p>
            <a:r>
              <a:rPr lang="en-US" b="1" dirty="0"/>
              <a:t>For General Assistance</a:t>
            </a:r>
          </a:p>
          <a:p>
            <a:r>
              <a:rPr lang="en-US" dirty="0"/>
              <a:t>866-535-0456 or </a:t>
            </a:r>
            <a:r>
              <a:rPr lang="en-US" dirty="0">
                <a:hlinkClick r:id="rId5"/>
              </a:rPr>
              <a:t>student@haylor.com</a:t>
            </a:r>
            <a:r>
              <a:rPr lang="en-US" dirty="0"/>
              <a:t> </a:t>
            </a: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95" y="1295400"/>
            <a:ext cx="1880803" cy="55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97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819400"/>
          </a:xfrm>
        </p:spPr>
        <p:txBody>
          <a:bodyPr>
            <a:normAutofit/>
          </a:bodyPr>
          <a:lstStyle/>
          <a:p>
            <a:r>
              <a:rPr lang="en-US" dirty="0">
                <a:solidFill>
                  <a:schemeClr val="tx1">
                    <a:lumMod val="50000"/>
                    <a:lumOff val="50000"/>
                  </a:schemeClr>
                </a:solidFill>
              </a:rPr>
              <a:t>Thank You, On Behalf Of </a:t>
            </a:r>
            <a:br>
              <a:rPr lang="en-US" dirty="0">
                <a:solidFill>
                  <a:schemeClr val="tx1">
                    <a:lumMod val="50000"/>
                    <a:lumOff val="50000"/>
                  </a:schemeClr>
                </a:solidFill>
              </a:rPr>
            </a:br>
            <a:r>
              <a:rPr lang="en-US" dirty="0">
                <a:solidFill>
                  <a:schemeClr val="tx1">
                    <a:lumMod val="50000"/>
                    <a:lumOff val="50000"/>
                  </a:schemeClr>
                </a:solidFill>
              </a:rPr>
              <a:t>The HFC </a:t>
            </a:r>
            <a:r>
              <a:rPr lang="en-US" dirty="0">
                <a:solidFill>
                  <a:schemeClr val="tx2"/>
                </a:solidFill>
              </a:rPr>
              <a:t>Collegiate Team</a:t>
            </a:r>
          </a:p>
        </p:txBody>
      </p:sp>
    </p:spTree>
    <p:extLst>
      <p:ext uri="{BB962C8B-B14F-4D97-AF65-F5344CB8AC3E}">
        <p14:creationId xmlns:p14="http://schemas.microsoft.com/office/powerpoint/2010/main" val="428081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50000"/>
                    <a:lumOff val="50000"/>
                  </a:schemeClr>
                </a:solidFill>
              </a:rPr>
              <a:t>How Does Insurance Work Here?</a:t>
            </a:r>
          </a:p>
        </p:txBody>
      </p:sp>
      <p:sp>
        <p:nvSpPr>
          <p:cNvPr id="3" name="Content Placeholder 2"/>
          <p:cNvSpPr>
            <a:spLocks noGrp="1"/>
          </p:cNvSpPr>
          <p:nvPr>
            <p:ph idx="1"/>
          </p:nvPr>
        </p:nvSpPr>
        <p:spPr/>
        <p:txBody>
          <a:bodyPr>
            <a:normAutofit/>
          </a:bodyPr>
          <a:lstStyle/>
          <a:p>
            <a:r>
              <a:rPr lang="en-US" dirty="0"/>
              <a:t>In the USA, medical expenses are very costly and without medical insurance, you can owe exorbitant amounts for healthcare.  </a:t>
            </a:r>
          </a:p>
          <a:p>
            <a:pPr marL="0" indent="0">
              <a:buNone/>
            </a:pPr>
            <a:endParaRPr lang="en-US" dirty="0"/>
          </a:p>
          <a:p>
            <a:r>
              <a:rPr lang="en-US" dirty="0"/>
              <a:t>The SUNY International Health Insurance Plan will help pay for medical bills that you will incur when you go to the doctor, hospital, or pick up prescription medication.  </a:t>
            </a:r>
          </a:p>
        </p:txBody>
      </p:sp>
    </p:spTree>
    <p:extLst>
      <p:ext uri="{BB962C8B-B14F-4D97-AF65-F5344CB8AC3E}">
        <p14:creationId xmlns:p14="http://schemas.microsoft.com/office/powerpoint/2010/main" val="222409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lumOff val="50000"/>
                  </a:schemeClr>
                </a:solidFill>
              </a:rPr>
              <a:t>How Do I Enroll?</a:t>
            </a: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sz="3600" dirty="0"/>
              <a:t>This insurance policy is mandatory and is included in your SUNY tuition fees for your protection.</a:t>
            </a:r>
          </a:p>
          <a:p>
            <a:r>
              <a:rPr lang="en-US" sz="3600" dirty="0"/>
              <a:t>This plan includes: </a:t>
            </a:r>
          </a:p>
          <a:p>
            <a:pPr marL="400050" lvl="1" indent="0">
              <a:buNone/>
            </a:pPr>
            <a:r>
              <a:rPr lang="en-US" dirty="0"/>
              <a:t>-Preventative (Wellness) Care and Sickness/Injury Coverage</a:t>
            </a:r>
          </a:p>
          <a:p>
            <a:pPr marL="400050" lvl="1" indent="0">
              <a:buNone/>
            </a:pPr>
            <a:r>
              <a:rPr lang="en-US" dirty="0"/>
              <a:t>-Medical, Security, Political, and Natural Disaster Evacuation/Repatriation  </a:t>
            </a:r>
            <a:endParaRPr lang="en-US" sz="3500" i="1" dirty="0"/>
          </a:p>
          <a:p>
            <a:r>
              <a:rPr lang="en-US" sz="3500" dirty="0"/>
              <a:t>Coverage is available voluntarily for your spouse and for your child(</a:t>
            </a:r>
            <a:r>
              <a:rPr lang="en-US" sz="3500" dirty="0" err="1"/>
              <a:t>ren</a:t>
            </a:r>
            <a:r>
              <a:rPr lang="en-US" sz="3500" dirty="0"/>
              <a:t>) </a:t>
            </a:r>
          </a:p>
        </p:txBody>
      </p:sp>
    </p:spTree>
    <p:extLst>
      <p:ext uri="{BB962C8B-B14F-4D97-AF65-F5344CB8AC3E}">
        <p14:creationId xmlns:p14="http://schemas.microsoft.com/office/powerpoint/2010/main" val="339783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solidFill>
                  <a:schemeClr val="tx1">
                    <a:lumMod val="50000"/>
                    <a:lumOff val="50000"/>
                  </a:schemeClr>
                </a:solidFill>
              </a:rPr>
              <a:t>What Does This Plan Cover?</a:t>
            </a:r>
          </a:p>
        </p:txBody>
      </p:sp>
      <p:sp>
        <p:nvSpPr>
          <p:cNvPr id="3" name="Content Placeholder 2"/>
          <p:cNvSpPr>
            <a:spLocks noGrp="1"/>
          </p:cNvSpPr>
          <p:nvPr>
            <p:ph idx="1"/>
          </p:nvPr>
        </p:nvSpPr>
        <p:spPr>
          <a:xfrm>
            <a:off x="228600" y="1524000"/>
            <a:ext cx="8686800" cy="5181600"/>
          </a:xfrm>
        </p:spPr>
        <p:txBody>
          <a:bodyPr numCol="2">
            <a:normAutofit fontScale="85000" lnSpcReduction="20000"/>
          </a:bodyPr>
          <a:lstStyle/>
          <a:p>
            <a:r>
              <a:rPr lang="en-US" sz="2800" b="1" dirty="0"/>
              <a:t>Preventative Care</a:t>
            </a:r>
          </a:p>
          <a:p>
            <a:r>
              <a:rPr lang="en-US" sz="2800" b="1" dirty="0"/>
              <a:t>Primary Care Office Visits</a:t>
            </a:r>
          </a:p>
          <a:p>
            <a:r>
              <a:rPr lang="en-US" sz="2800" b="1" dirty="0"/>
              <a:t>Urgent Care Visits</a:t>
            </a:r>
          </a:p>
          <a:p>
            <a:r>
              <a:rPr lang="en-US" sz="2800" b="1" dirty="0"/>
              <a:t>Emergency Care </a:t>
            </a:r>
          </a:p>
          <a:p>
            <a:r>
              <a:rPr lang="en-US" sz="2800" b="1" dirty="0"/>
              <a:t>Inpatient/Outpatient Hospital Care </a:t>
            </a:r>
          </a:p>
          <a:p>
            <a:r>
              <a:rPr lang="en-US" sz="2800" b="1" dirty="0"/>
              <a:t>Mental Health Services</a:t>
            </a:r>
          </a:p>
          <a:p>
            <a:r>
              <a:rPr lang="en-US" sz="2800" b="1" dirty="0"/>
              <a:t>Required Immunizations</a:t>
            </a:r>
          </a:p>
          <a:p>
            <a:endParaRPr lang="en-US" sz="2800" b="1" dirty="0"/>
          </a:p>
          <a:p>
            <a:endParaRPr lang="en-US" sz="2800" b="1" dirty="0"/>
          </a:p>
          <a:p>
            <a:endParaRPr lang="en-US" sz="2800" b="1" dirty="0"/>
          </a:p>
          <a:p>
            <a:endParaRPr lang="en-US" sz="2800" b="1" dirty="0"/>
          </a:p>
          <a:p>
            <a:endParaRPr lang="en-US" sz="2800" b="1" dirty="0"/>
          </a:p>
          <a:p>
            <a:pPr marL="0" indent="0">
              <a:buNone/>
            </a:pPr>
            <a:endParaRPr lang="en-US" sz="2800" b="1" dirty="0"/>
          </a:p>
          <a:p>
            <a:r>
              <a:rPr lang="en-US" sz="2800" b="1" dirty="0"/>
              <a:t>Prescription Drugs</a:t>
            </a:r>
          </a:p>
          <a:p>
            <a:r>
              <a:rPr lang="en-US" sz="2800" b="1" dirty="0"/>
              <a:t>Labs and Imaging</a:t>
            </a:r>
          </a:p>
          <a:p>
            <a:r>
              <a:rPr lang="en-US" sz="2800" b="1" dirty="0"/>
              <a:t>Ambulance </a:t>
            </a:r>
          </a:p>
          <a:p>
            <a:r>
              <a:rPr lang="en-US" sz="2800" b="1" dirty="0"/>
              <a:t>Maternity and Nursery Care for a Covered Pregnancy</a:t>
            </a:r>
          </a:p>
          <a:p>
            <a:r>
              <a:rPr lang="en-US" sz="2800" b="1" dirty="0"/>
              <a:t>Tel-A-Doc (refer to brochure)</a:t>
            </a:r>
          </a:p>
          <a:p>
            <a:r>
              <a:rPr lang="en-US" sz="2800" b="1" dirty="0"/>
              <a:t>Medical, Political, Natural Disaster Evacuation and Repatriation </a:t>
            </a:r>
          </a:p>
          <a:p>
            <a:pPr marL="0" indent="0">
              <a:buNone/>
            </a:pPr>
            <a:endParaRPr lang="en-US" sz="2100" dirty="0"/>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424763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1015701"/>
          </a:xfrm>
        </p:spPr>
        <p:txBody>
          <a:bodyPr>
            <a:normAutofit fontScale="90000"/>
          </a:bodyPr>
          <a:lstStyle/>
          <a:p>
            <a:r>
              <a:rPr lang="en-US" dirty="0">
                <a:solidFill>
                  <a:schemeClr val="tx1">
                    <a:lumMod val="50000"/>
                    <a:lumOff val="50000"/>
                  </a:schemeClr>
                </a:solidFill>
              </a:rPr>
              <a:t>What Is My Out of Pocket Expense?</a:t>
            </a:r>
          </a:p>
        </p:txBody>
      </p:sp>
      <p:sp>
        <p:nvSpPr>
          <p:cNvPr id="3" name="Content Placeholder 2"/>
          <p:cNvSpPr>
            <a:spLocks noGrp="1"/>
          </p:cNvSpPr>
          <p:nvPr>
            <p:ph idx="1"/>
          </p:nvPr>
        </p:nvSpPr>
        <p:spPr>
          <a:xfrm>
            <a:off x="457200" y="990600"/>
            <a:ext cx="8229600" cy="5334000"/>
          </a:xfrm>
        </p:spPr>
        <p:txBody>
          <a:bodyPr>
            <a:normAutofit fontScale="85000" lnSpcReduction="20000"/>
          </a:bodyPr>
          <a:lstStyle/>
          <a:p>
            <a:r>
              <a:rPr lang="en-US" sz="2600" b="1" dirty="0"/>
              <a:t>Deductible – </a:t>
            </a:r>
            <a:r>
              <a:rPr lang="en-US" sz="2600" dirty="0"/>
              <a:t>The amount you must pay annually before the insurance kicks in. </a:t>
            </a:r>
            <a:r>
              <a:rPr lang="en-US" sz="2600" i="1" dirty="0"/>
              <a:t>The deductible for this policy is $200 for in-network care when you are seen outside of the student health center.</a:t>
            </a:r>
          </a:p>
          <a:p>
            <a:endParaRPr lang="en-US" sz="2600" i="1" dirty="0"/>
          </a:p>
          <a:p>
            <a:r>
              <a:rPr lang="en-US" sz="2600" b="1" dirty="0"/>
              <a:t>Coinsurance – </a:t>
            </a:r>
            <a:r>
              <a:rPr lang="en-US" sz="2600" dirty="0"/>
              <a:t>The cost you are required to pay each provider.  </a:t>
            </a:r>
            <a:r>
              <a:rPr lang="en-US" sz="2600" i="1" dirty="0"/>
              <a:t>The coinsurance amount for this policy is 0% for in-network care.</a:t>
            </a:r>
          </a:p>
          <a:p>
            <a:pPr marL="0" indent="0">
              <a:buNone/>
            </a:pPr>
            <a:endParaRPr lang="en-US" sz="2600" b="1" i="1" dirty="0"/>
          </a:p>
          <a:p>
            <a:r>
              <a:rPr lang="en-US" sz="2600" b="1" dirty="0"/>
              <a:t>Co-Pay – </a:t>
            </a:r>
            <a:r>
              <a:rPr lang="en-US" sz="2600" dirty="0"/>
              <a:t>A fixed amount you pay directly to the provider at the time of service. </a:t>
            </a:r>
            <a:r>
              <a:rPr lang="en-US" sz="2600" i="1" dirty="0"/>
              <a:t>This amount varies depending on the type of covered service. </a:t>
            </a:r>
          </a:p>
          <a:p>
            <a:endParaRPr lang="en-US" sz="2600" i="1" dirty="0"/>
          </a:p>
          <a:p>
            <a:r>
              <a:rPr lang="en-US" sz="2600" b="1" dirty="0"/>
              <a:t>In-Network – </a:t>
            </a:r>
            <a:r>
              <a:rPr lang="en-US" sz="2600" dirty="0"/>
              <a:t>Group of providers you must go to for the most cost-effective pricing. </a:t>
            </a:r>
          </a:p>
          <a:p>
            <a:pPr marL="0" indent="0">
              <a:buNone/>
            </a:pPr>
            <a:endParaRPr lang="en-US" sz="2600" i="1" dirty="0"/>
          </a:p>
          <a:p>
            <a:pPr marL="0" indent="0">
              <a:buNone/>
            </a:pPr>
            <a:r>
              <a:rPr lang="en-US" sz="2400" i="1" dirty="0"/>
              <a:t> Please see video </a:t>
            </a:r>
            <a:r>
              <a:rPr lang="en-US" sz="2400" i="1" dirty="0">
                <a:hlinkClick r:id="rId2"/>
              </a:rPr>
              <a:t>here</a:t>
            </a:r>
            <a:r>
              <a:rPr lang="en-US" sz="2400" i="1" dirty="0"/>
              <a:t> for explanation of common insurance terminology </a:t>
            </a:r>
          </a:p>
          <a:p>
            <a:endParaRPr lang="en-US" dirty="0"/>
          </a:p>
          <a:p>
            <a:endParaRPr lang="en-US" b="1" dirty="0"/>
          </a:p>
          <a:p>
            <a:pPr marL="0" indent="0">
              <a:buNone/>
            </a:pPr>
            <a:endParaRPr lang="en-US" dirty="0"/>
          </a:p>
          <a:p>
            <a:endParaRPr lang="en-US" b="1" dirty="0"/>
          </a:p>
        </p:txBody>
      </p:sp>
    </p:spTree>
    <p:extLst>
      <p:ext uri="{BB962C8B-B14F-4D97-AF65-F5344CB8AC3E}">
        <p14:creationId xmlns:p14="http://schemas.microsoft.com/office/powerpoint/2010/main" val="148754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1438"/>
          </a:xfrm>
        </p:spPr>
        <p:txBody>
          <a:bodyPr/>
          <a:lstStyle/>
          <a:p>
            <a:r>
              <a:rPr lang="en-US" dirty="0">
                <a:solidFill>
                  <a:schemeClr val="tx1">
                    <a:lumMod val="50000"/>
                    <a:lumOff val="50000"/>
                  </a:schemeClr>
                </a:solidFill>
              </a:rPr>
              <a:t>Summary of Plan Benefits</a:t>
            </a:r>
          </a:p>
        </p:txBody>
      </p:sp>
      <p:graphicFrame>
        <p:nvGraphicFramePr>
          <p:cNvPr id="4" name="Table 3"/>
          <p:cNvGraphicFramePr>
            <a:graphicFrameLocks noGrp="1"/>
          </p:cNvGraphicFramePr>
          <p:nvPr/>
        </p:nvGraphicFramePr>
        <p:xfrm>
          <a:off x="685800" y="1142997"/>
          <a:ext cx="7772399" cy="4643455"/>
        </p:xfrm>
        <a:graphic>
          <a:graphicData uri="http://schemas.openxmlformats.org/drawingml/2006/table">
            <a:tbl>
              <a:tblPr firstRow="1" bandRow="1">
                <a:tableStyleId>{5C22544A-7EE6-4342-B048-85BDC9FD1C3A}</a:tableStyleId>
              </a:tblPr>
              <a:tblGrid>
                <a:gridCol w="2590526">
                  <a:extLst>
                    <a:ext uri="{9D8B030D-6E8A-4147-A177-3AD203B41FA5}">
                      <a16:colId xmlns:a16="http://schemas.microsoft.com/office/drawing/2014/main" val="647161188"/>
                    </a:ext>
                  </a:extLst>
                </a:gridCol>
                <a:gridCol w="2590526">
                  <a:extLst>
                    <a:ext uri="{9D8B030D-6E8A-4147-A177-3AD203B41FA5}">
                      <a16:colId xmlns:a16="http://schemas.microsoft.com/office/drawing/2014/main" val="2843542579"/>
                    </a:ext>
                  </a:extLst>
                </a:gridCol>
                <a:gridCol w="2591347">
                  <a:extLst>
                    <a:ext uri="{9D8B030D-6E8A-4147-A177-3AD203B41FA5}">
                      <a16:colId xmlns:a16="http://schemas.microsoft.com/office/drawing/2014/main" val="1970660441"/>
                    </a:ext>
                  </a:extLst>
                </a:gridCol>
              </a:tblGrid>
              <a:tr h="454804">
                <a:tc>
                  <a:txBody>
                    <a:bodyPr/>
                    <a:lstStyle/>
                    <a:p>
                      <a:pPr marL="0" marR="0" algn="ctr">
                        <a:spcBef>
                          <a:spcPts val="0"/>
                        </a:spcBef>
                        <a:spcAft>
                          <a:spcPts val="0"/>
                        </a:spcAft>
                      </a:pPr>
                      <a:r>
                        <a:rPr lang="en-US" sz="1200" dirty="0">
                          <a:effectLst/>
                        </a:rPr>
                        <a:t>Plan Design</a:t>
                      </a:r>
                      <a:endParaRPr lang="en-US" sz="1100" dirty="0">
                        <a:effectLst/>
                      </a:endParaRPr>
                    </a:p>
                    <a:p>
                      <a:pPr marL="0" marR="0" algn="ctr">
                        <a:spcBef>
                          <a:spcPts val="0"/>
                        </a:spcBef>
                        <a:spcAft>
                          <a:spcPts val="0"/>
                        </a:spcAft>
                      </a:pPr>
                      <a:r>
                        <a:rPr lang="en-US" sz="1200" dirty="0">
                          <a:effectLst/>
                        </a:rPr>
                        <a:t>(Per Person, Annually)</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In-Network Benefits</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Out of Network Benefits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1244620285"/>
                  </a:ext>
                </a:extLst>
              </a:tr>
              <a:tr h="682206">
                <a:tc>
                  <a:txBody>
                    <a:bodyPr/>
                    <a:lstStyle/>
                    <a:p>
                      <a:pPr marL="0" marR="0" algn="l">
                        <a:spcBef>
                          <a:spcPts val="0"/>
                        </a:spcBef>
                        <a:spcAft>
                          <a:spcPts val="0"/>
                        </a:spcAft>
                      </a:pPr>
                      <a:r>
                        <a:rPr lang="en-US" sz="1200" dirty="0">
                          <a:effectLst/>
                        </a:rPr>
                        <a:t>Annual Deductible</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$200 (student pays this 1 time, annually, not with each visit)</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$400 (student pays this 1 time, annually, not with each visit)</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1749109900"/>
                  </a:ext>
                </a:extLst>
              </a:tr>
              <a:tr h="227402">
                <a:tc>
                  <a:txBody>
                    <a:bodyPr/>
                    <a:lstStyle/>
                    <a:p>
                      <a:pPr marL="0" marR="0" algn="l">
                        <a:spcBef>
                          <a:spcPts val="0"/>
                        </a:spcBef>
                        <a:spcAft>
                          <a:spcPts val="0"/>
                        </a:spcAft>
                      </a:pPr>
                      <a:r>
                        <a:rPr lang="en-US" sz="1200" dirty="0">
                          <a:effectLst/>
                        </a:rPr>
                        <a:t>Coinsurance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0%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10%</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3005422454"/>
                  </a:ext>
                </a:extLst>
              </a:tr>
              <a:tr h="454804">
                <a:tc>
                  <a:txBody>
                    <a:bodyPr/>
                    <a:lstStyle/>
                    <a:p>
                      <a:pPr marL="0" marR="0" algn="l">
                        <a:spcBef>
                          <a:spcPts val="0"/>
                        </a:spcBef>
                        <a:spcAft>
                          <a:spcPts val="0"/>
                        </a:spcAft>
                      </a:pPr>
                      <a:r>
                        <a:rPr lang="en-US" sz="1200" dirty="0">
                          <a:effectLst/>
                        </a:rPr>
                        <a:t>Preventative Care Services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Covered in full (annual physical, OBGYN)</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10% after deductible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3697013114"/>
                  </a:ext>
                </a:extLst>
              </a:tr>
              <a:tr h="454804">
                <a:tc>
                  <a:txBody>
                    <a:bodyPr/>
                    <a:lstStyle/>
                    <a:p>
                      <a:pPr marL="0" marR="0" algn="l">
                        <a:spcBef>
                          <a:spcPts val="0"/>
                        </a:spcBef>
                        <a:spcAft>
                          <a:spcPts val="0"/>
                        </a:spcAft>
                      </a:pPr>
                      <a:r>
                        <a:rPr lang="en-US" sz="1200" dirty="0">
                          <a:effectLst/>
                        </a:rPr>
                        <a:t>Primary Care Visit</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 $0 after deductible </a:t>
                      </a:r>
                      <a:endParaRPr lang="en-US" sz="12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r>
                        <a:rPr lang="en-US" sz="1200" b="0" i="0" u="none" strike="noStrike" baseline="0" dirty="0">
                          <a:solidFill>
                            <a:srgbClr val="000000"/>
                          </a:solidFill>
                          <a:latin typeface="Times New Roman" panose="02020603050405020304" pitchFamily="18" charset="0"/>
                          <a:cs typeface="Times New Roman" panose="02020603050405020304" pitchFamily="18" charset="0"/>
                        </a:rPr>
                        <a:t>$50 copay then 10% coinsurance </a:t>
                      </a:r>
                    </a:p>
                    <a:p>
                      <a:r>
                        <a:rPr lang="en-US" sz="1200" b="0" i="0" u="none" strike="noStrike" baseline="0" dirty="0">
                          <a:solidFill>
                            <a:srgbClr val="000000"/>
                          </a:solidFill>
                          <a:latin typeface="Times New Roman" panose="02020603050405020304" pitchFamily="18" charset="0"/>
                          <a:cs typeface="Times New Roman" panose="02020603050405020304" pitchFamily="18" charset="0"/>
                        </a:rPr>
                        <a:t>after deductible </a:t>
                      </a:r>
                      <a:r>
                        <a:rPr lang="en-US" sz="1200" b="0" i="0" u="none" strike="noStrike" baseline="0" dirty="0">
                          <a:solidFill>
                            <a:srgbClr val="000000"/>
                          </a:solidFill>
                          <a:latin typeface="Arial" panose="020B0604020202020204" pitchFamily="34" charset="0"/>
                        </a:rPr>
                        <a:t>	</a:t>
                      </a:r>
                    </a:p>
                    <a:p>
                      <a:pPr marL="0" marR="0" algn="l">
                        <a:spcBef>
                          <a:spcPts val="0"/>
                        </a:spcBef>
                        <a:spcAft>
                          <a:spcPts val="0"/>
                        </a:spcAft>
                      </a:pPr>
                      <a:endParaRPr lang="en-US" sz="12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4900621"/>
                  </a:ext>
                </a:extLst>
              </a:tr>
              <a:tr h="454804">
                <a:tc>
                  <a:txBody>
                    <a:bodyPr/>
                    <a:lstStyle/>
                    <a:p>
                      <a:pPr marL="0" marR="0" algn="l">
                        <a:spcBef>
                          <a:spcPts val="0"/>
                        </a:spcBef>
                        <a:spcAft>
                          <a:spcPts val="0"/>
                        </a:spcAft>
                      </a:pPr>
                      <a:r>
                        <a:rPr lang="en-US" sz="1200" dirty="0">
                          <a:effectLst/>
                        </a:rPr>
                        <a:t>Urgent Care Visit</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$0</a:t>
                      </a:r>
                      <a:r>
                        <a:rPr lang="en-US" sz="1200" baseline="0" dirty="0">
                          <a:effectLst/>
                        </a:rPr>
                        <a:t> after deductible</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$50 copay then</a:t>
                      </a:r>
                      <a:r>
                        <a:rPr lang="en-US" sz="1200" baseline="0" dirty="0">
                          <a:effectLst/>
                        </a:rPr>
                        <a:t> 10% coinsurance after deductible</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641404834"/>
                  </a:ext>
                </a:extLst>
              </a:tr>
              <a:tr h="456383">
                <a:tc>
                  <a:txBody>
                    <a:bodyPr/>
                    <a:lstStyle/>
                    <a:p>
                      <a:pPr marL="0" marR="0" algn="l">
                        <a:spcBef>
                          <a:spcPts val="0"/>
                        </a:spcBef>
                        <a:spcAft>
                          <a:spcPts val="0"/>
                        </a:spcAft>
                      </a:pPr>
                      <a:r>
                        <a:rPr lang="en-US" sz="1200" dirty="0">
                          <a:effectLst/>
                        </a:rPr>
                        <a:t>Emergency Room</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$0 after</a:t>
                      </a:r>
                      <a:r>
                        <a:rPr lang="en-US" sz="1200" baseline="0" dirty="0">
                          <a:effectLst/>
                        </a:rPr>
                        <a:t> deductible </a:t>
                      </a:r>
                      <a:r>
                        <a:rPr lang="en-US" sz="1200" dirty="0">
                          <a:effectLst/>
                        </a:rPr>
                        <a:t>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$0</a:t>
                      </a:r>
                      <a:r>
                        <a:rPr lang="en-US" sz="1200" baseline="0" dirty="0">
                          <a:effectLst/>
                          <a:latin typeface="+mn-lt"/>
                          <a:ea typeface="+mn-ea"/>
                          <a:cs typeface="+mn-cs"/>
                        </a:rPr>
                        <a:t> after deductible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3483406745"/>
                  </a:ext>
                </a:extLst>
              </a:tr>
              <a:tr h="454804">
                <a:tc>
                  <a:txBody>
                    <a:bodyPr/>
                    <a:lstStyle/>
                    <a:p>
                      <a:pPr marL="0" marR="0" algn="l">
                        <a:spcBef>
                          <a:spcPts val="0"/>
                        </a:spcBef>
                        <a:spcAft>
                          <a:spcPts val="0"/>
                        </a:spcAft>
                      </a:pPr>
                      <a:r>
                        <a:rPr lang="en-US" sz="1200" dirty="0">
                          <a:effectLst/>
                        </a:rPr>
                        <a:t>Ambulance</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$0</a:t>
                      </a:r>
                      <a:r>
                        <a:rPr lang="en-US" sz="1200" baseline="0" dirty="0">
                          <a:effectLst/>
                        </a:rPr>
                        <a:t> a</a:t>
                      </a:r>
                      <a:r>
                        <a:rPr lang="en-US" sz="1200" dirty="0">
                          <a:effectLst/>
                        </a:rPr>
                        <a:t>fter</a:t>
                      </a:r>
                      <a:r>
                        <a:rPr lang="en-US" sz="1200" baseline="0" dirty="0">
                          <a:effectLst/>
                        </a:rPr>
                        <a:t> deductible</a:t>
                      </a:r>
                      <a:r>
                        <a:rPr lang="en-US" sz="1200" dirty="0">
                          <a:effectLst/>
                        </a:rPr>
                        <a:t>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$0</a:t>
                      </a:r>
                      <a:r>
                        <a:rPr lang="en-US" sz="1200" baseline="0" dirty="0">
                          <a:effectLst/>
                        </a:rPr>
                        <a:t> after deductible </a:t>
                      </a:r>
                      <a:endParaRPr lang="en-US" sz="1100" dirty="0">
                        <a:effectLst/>
                      </a:endParaRPr>
                    </a:p>
                  </a:txBody>
                  <a:tcPr marL="68580" marR="68580" marT="0" marB="0"/>
                </a:tc>
                <a:extLst>
                  <a:ext uri="{0D108BD9-81ED-4DB2-BD59-A6C34878D82A}">
                    <a16:rowId xmlns:a16="http://schemas.microsoft.com/office/drawing/2014/main" val="487819269"/>
                  </a:ext>
                </a:extLst>
              </a:tr>
              <a:tr h="454804">
                <a:tc>
                  <a:txBody>
                    <a:bodyPr/>
                    <a:lstStyle/>
                    <a:p>
                      <a:pPr marL="0" marR="0" algn="l">
                        <a:spcBef>
                          <a:spcPts val="0"/>
                        </a:spcBef>
                        <a:spcAft>
                          <a:spcPts val="0"/>
                        </a:spcAft>
                      </a:pPr>
                      <a:r>
                        <a:rPr lang="en-US" sz="1200" dirty="0">
                          <a:effectLst/>
                        </a:rPr>
                        <a:t>In-Patient Hospital Care</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0% after</a:t>
                      </a:r>
                      <a:r>
                        <a:rPr lang="en-US" sz="1200" baseline="0" dirty="0">
                          <a:effectLst/>
                        </a:rPr>
                        <a:t> deductible </a:t>
                      </a:r>
                      <a:endParaRPr lang="en-US" sz="1100" dirty="0">
                        <a:effectLst/>
                      </a:endParaRPr>
                    </a:p>
                  </a:txBody>
                  <a:tcPr marL="68580" marR="68580" marT="0" marB="0"/>
                </a:tc>
                <a:tc>
                  <a:txBody>
                    <a:bodyPr/>
                    <a:lstStyle/>
                    <a:p>
                      <a:pPr marL="0" marR="0" algn="l">
                        <a:spcBef>
                          <a:spcPts val="0"/>
                        </a:spcBef>
                        <a:spcAft>
                          <a:spcPts val="0"/>
                        </a:spcAft>
                      </a:pPr>
                      <a:r>
                        <a:rPr lang="en-US" sz="1200" dirty="0">
                          <a:effectLst/>
                        </a:rPr>
                        <a:t>10% after</a:t>
                      </a:r>
                      <a:r>
                        <a:rPr lang="en-US" sz="1200" baseline="0" dirty="0">
                          <a:effectLst/>
                        </a:rPr>
                        <a:t> deductible</a:t>
                      </a:r>
                      <a:endParaRPr lang="en-US" sz="1100" dirty="0">
                        <a:effectLst/>
                      </a:endParaRPr>
                    </a:p>
                  </a:txBody>
                  <a:tcPr marL="68580" marR="68580" marT="0" marB="0"/>
                </a:tc>
                <a:extLst>
                  <a:ext uri="{0D108BD9-81ED-4DB2-BD59-A6C34878D82A}">
                    <a16:rowId xmlns:a16="http://schemas.microsoft.com/office/drawing/2014/main" val="3275378492"/>
                  </a:ext>
                </a:extLst>
              </a:tr>
              <a:tr h="454804">
                <a:tc>
                  <a:txBody>
                    <a:bodyPr/>
                    <a:lstStyle/>
                    <a:p>
                      <a:pPr marL="0" marR="0" algn="l">
                        <a:spcBef>
                          <a:spcPts val="0"/>
                        </a:spcBef>
                        <a:spcAft>
                          <a:spcPts val="0"/>
                        </a:spcAft>
                      </a:pPr>
                      <a:r>
                        <a:rPr lang="en-US" sz="1200" dirty="0">
                          <a:effectLst/>
                        </a:rPr>
                        <a:t>Prescription Drugs</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$10 (tier 1)/$20 (tier 2)/$20 (tier 3)</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$10 &amp;</a:t>
                      </a:r>
                      <a:r>
                        <a:rPr lang="en-US" sz="1200" baseline="0" dirty="0">
                          <a:effectLst/>
                        </a:rPr>
                        <a:t> 10% coinsurance</a:t>
                      </a:r>
                      <a:r>
                        <a:rPr lang="en-US" sz="1200" dirty="0">
                          <a:effectLst/>
                        </a:rPr>
                        <a:t> (tier 1)</a:t>
                      </a:r>
                      <a:r>
                        <a:rPr lang="en-US" sz="1200" baseline="0" dirty="0">
                          <a:effectLst/>
                        </a:rPr>
                        <a:t>, $30 &amp; 10% coinsurance brand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957617216"/>
                  </a:ext>
                </a:extLst>
              </a:tr>
            </a:tbl>
          </a:graphicData>
        </a:graphic>
      </p:graphicFrame>
    </p:spTree>
    <p:extLst>
      <p:ext uri="{BB962C8B-B14F-4D97-AF65-F5344CB8AC3E}">
        <p14:creationId xmlns:p14="http://schemas.microsoft.com/office/powerpoint/2010/main" val="120943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lumOff val="50000"/>
                  </a:schemeClr>
                </a:solidFill>
              </a:rPr>
              <a:t>How Do I Get Started? </a:t>
            </a:r>
          </a:p>
        </p:txBody>
      </p:sp>
      <p:sp>
        <p:nvSpPr>
          <p:cNvPr id="4" name="Content Placeholder 2"/>
          <p:cNvSpPr txBox="1">
            <a:spLocks/>
          </p:cNvSpPr>
          <p:nvPr/>
        </p:nvSpPr>
        <p:spPr>
          <a:xfrm>
            <a:off x="228600" y="762000"/>
            <a:ext cx="8686800" cy="4449763"/>
          </a:xfrm>
          <a:prstGeom prst="rect">
            <a:avLst/>
          </a:prstGeom>
        </p:spPr>
        <p:txBody>
          <a:bodyPr>
            <a:norm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3600" dirty="0"/>
          </a:p>
          <a:p>
            <a:pPr marL="0" indent="0">
              <a:buNone/>
            </a:pPr>
            <a:r>
              <a:rPr lang="en-US" dirty="0"/>
              <a:t>You will receive an email from </a:t>
            </a:r>
            <a:r>
              <a:rPr lang="en-US" dirty="0">
                <a:hlinkClick r:id="rId2"/>
              </a:rPr>
              <a:t>notifications@uhcsr.com</a:t>
            </a:r>
            <a:r>
              <a:rPr lang="en-US" dirty="0"/>
              <a:t>  that an ID card is available for you.</a:t>
            </a:r>
          </a:p>
          <a:p>
            <a:pPr marL="0" indent="0">
              <a:buNone/>
            </a:pPr>
            <a:endParaRPr lang="en-US" dirty="0"/>
          </a:p>
          <a:p>
            <a:pPr marL="0" indent="0">
              <a:buNone/>
            </a:pPr>
            <a:r>
              <a:rPr lang="en-US" dirty="0"/>
              <a:t>To view, download or request a hard copy ID Card, please visit </a:t>
            </a:r>
            <a:r>
              <a:rPr lang="en-US" dirty="0">
                <a:hlinkClick r:id="rId3"/>
              </a:rPr>
              <a:t>here</a:t>
            </a:r>
            <a:r>
              <a:rPr lang="en-US" dirty="0"/>
              <a:t> (</a:t>
            </a:r>
            <a:r>
              <a:rPr lang="en-US" dirty="0">
                <a:hlinkClick r:id="rId3"/>
              </a:rPr>
              <a:t>https://myaccount.uhcsr.com/</a:t>
            </a:r>
            <a:r>
              <a:rPr lang="en-US" dirty="0"/>
              <a:t>) </a:t>
            </a:r>
          </a:p>
        </p:txBody>
      </p:sp>
    </p:spTree>
    <p:extLst>
      <p:ext uri="{BB962C8B-B14F-4D97-AF65-F5344CB8AC3E}">
        <p14:creationId xmlns:p14="http://schemas.microsoft.com/office/powerpoint/2010/main" val="148285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143000" y="1905000"/>
            <a:ext cx="1143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1295400"/>
            <a:ext cx="2209800" cy="646331"/>
          </a:xfrm>
          <a:prstGeom prst="rect">
            <a:avLst/>
          </a:prstGeom>
          <a:noFill/>
        </p:spPr>
        <p:txBody>
          <a:bodyPr wrap="square" rtlCol="0">
            <a:spAutoFit/>
          </a:bodyPr>
          <a:lstStyle/>
          <a:p>
            <a:r>
              <a:rPr lang="en-US" b="1" dirty="0">
                <a:solidFill>
                  <a:schemeClr val="tx1">
                    <a:lumMod val="50000"/>
                    <a:lumOff val="50000"/>
                  </a:schemeClr>
                </a:solidFill>
              </a:rPr>
              <a:t>This is what the email looks like </a:t>
            </a:r>
            <a:r>
              <a:rPr lang="en-US" b="1" dirty="0">
                <a:solidFill>
                  <a:schemeClr val="tx1">
                    <a:lumMod val="50000"/>
                    <a:lumOff val="50000"/>
                  </a:schemeClr>
                </a:solidFill>
                <a:sym typeface="Wingdings" panose="05000000000000000000" pitchFamily="2" charset="2"/>
              </a:rPr>
              <a:t></a:t>
            </a:r>
            <a:endParaRPr lang="en-US" b="1" dirty="0">
              <a:solidFill>
                <a:schemeClr val="tx1">
                  <a:lumMod val="50000"/>
                  <a:lumOff val="50000"/>
                </a:schemeClr>
              </a:solidFill>
            </a:endParaRPr>
          </a:p>
        </p:txBody>
      </p:sp>
      <p:pic>
        <p:nvPicPr>
          <p:cNvPr id="30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986" y="762000"/>
            <a:ext cx="6408448" cy="543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88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2286000" y="2895600"/>
            <a:ext cx="838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1981200"/>
            <a:ext cx="2133600" cy="2031325"/>
          </a:xfrm>
          <a:prstGeom prst="rect">
            <a:avLst/>
          </a:prstGeom>
          <a:noFill/>
        </p:spPr>
        <p:txBody>
          <a:bodyPr wrap="square" rtlCol="0">
            <a:spAutoFit/>
          </a:bodyPr>
          <a:lstStyle/>
          <a:p>
            <a:r>
              <a:rPr lang="en-US" b="1" dirty="0">
                <a:solidFill>
                  <a:schemeClr val="tx1">
                    <a:lumMod val="50000"/>
                    <a:lumOff val="50000"/>
                  </a:schemeClr>
                </a:solidFill>
              </a:rPr>
              <a:t>This is what the screen looks like to create your account for the first time so that you can grab your Health Insurance ID Card</a:t>
            </a:r>
          </a:p>
        </p:txBody>
      </p:sp>
      <p:pic>
        <p:nvPicPr>
          <p:cNvPr id="2" name="Picture 1"/>
          <p:cNvPicPr>
            <a:picLocks noChangeAspect="1"/>
          </p:cNvPicPr>
          <p:nvPr/>
        </p:nvPicPr>
        <p:blipFill>
          <a:blip r:embed="rId2"/>
          <a:stretch>
            <a:fillRect/>
          </a:stretch>
        </p:blipFill>
        <p:spPr>
          <a:xfrm>
            <a:off x="3124201" y="804248"/>
            <a:ext cx="5677698" cy="5865510"/>
          </a:xfrm>
          <a:prstGeom prst="rect">
            <a:avLst/>
          </a:prstGeom>
        </p:spPr>
      </p:pic>
    </p:spTree>
    <p:extLst>
      <p:ext uri="{BB962C8B-B14F-4D97-AF65-F5344CB8AC3E}">
        <p14:creationId xmlns:p14="http://schemas.microsoft.com/office/powerpoint/2010/main" val="624222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778</Words>
  <Application>Microsoft Office PowerPoint</Application>
  <PresentationFormat>On-screen Show (4:3)</PresentationFormat>
  <Paragraphs>114</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Akzidenz-Grotesk Std</vt:lpstr>
      <vt:lpstr>Arial</vt:lpstr>
      <vt:lpstr>Calibri</vt:lpstr>
      <vt:lpstr>Tahoma</vt:lpstr>
      <vt:lpstr>Times New Roman</vt:lpstr>
      <vt:lpstr>Wingdings</vt:lpstr>
      <vt:lpstr>Office Theme</vt:lpstr>
      <vt:lpstr>Student Health Insurance  Program</vt:lpstr>
      <vt:lpstr>How Does Insurance Work Here?</vt:lpstr>
      <vt:lpstr>How Do I Enroll?</vt:lpstr>
      <vt:lpstr>What Does This Plan Cover?</vt:lpstr>
      <vt:lpstr>What Is My Out of Pocket Expense?</vt:lpstr>
      <vt:lpstr>Summary of Plan Benefits</vt:lpstr>
      <vt:lpstr>How Do I Get Started? </vt:lpstr>
      <vt:lpstr>PowerPoint Presentation</vt:lpstr>
      <vt:lpstr>PowerPoint Presentation</vt:lpstr>
      <vt:lpstr>You Can Access Your Account from Your Computer, iPad or SmartPhone 24/7</vt:lpstr>
      <vt:lpstr>Here’s What You Can Do In Your  UHC Account</vt:lpstr>
      <vt:lpstr>Telehealth Services- Mental &amp; Physical </vt:lpstr>
      <vt:lpstr>Landing Page  For Physical &amp; Mental TeleDoc Services </vt:lpstr>
      <vt:lpstr>PowerPoint Presentation</vt:lpstr>
      <vt:lpstr>What Will My Health Insurance ID Card Look Like?</vt:lpstr>
      <vt:lpstr>Summary of Dental Plan Benefits</vt:lpstr>
      <vt:lpstr>Need Support?</vt:lpstr>
      <vt:lpstr>Thank You, On Behalf Of  The HFC Collegiate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Gotch</dc:creator>
  <cp:lastModifiedBy>Ryan Michael</cp:lastModifiedBy>
  <cp:revision>123</cp:revision>
  <dcterms:created xsi:type="dcterms:W3CDTF">2013-09-25T15:00:28Z</dcterms:created>
  <dcterms:modified xsi:type="dcterms:W3CDTF">2025-03-05T20:30:24Z</dcterms:modified>
</cp:coreProperties>
</file>